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4v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286" r:id="rId6"/>
    <p:sldId id="287" r:id="rId7"/>
    <p:sldId id="265" r:id="rId8"/>
    <p:sldId id="288" r:id="rId9"/>
    <p:sldId id="289" r:id="rId10"/>
    <p:sldId id="263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80" r:id="rId20"/>
  </p:sldIdLst>
  <p:sldSz cx="9144000" cy="5143500" type="screen16x9"/>
  <p:notesSz cx="6858000" cy="9144000"/>
  <p:embeddedFontLst>
    <p:embeddedFont>
      <p:font typeface="Roboto Slab" panose="020B0604020202020204" charset="0"/>
      <p:regular r:id="rId22"/>
      <p:bold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9AC7F2-998E-4A4F-895F-C6F532B90E90}">
  <a:tblStyle styleId="{A69AC7F2-998E-4A4F-895F-C6F532B90E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7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740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120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24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73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3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aemelia_icons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784250" y="222075"/>
            <a:ext cx="6549300" cy="260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82600" rtl="0">
              <a:spcBef>
                <a:spcPts val="600"/>
              </a:spcBef>
              <a:spcAft>
                <a:spcPts val="0"/>
              </a:spcAft>
              <a:buSzPts val="4000"/>
              <a:buChar char="▸"/>
              <a:defRPr sz="4000" b="1" i="1"/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SzPts val="4000"/>
              <a:buChar char="▹"/>
              <a:defRPr sz="4000" b="1" i="1"/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 b="1" i="1"/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 b="1" i="1"/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 b="1" i="1"/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 b="1" i="1"/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sz="4000" b="1" i="1"/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sz="4000" b="1" i="1"/>
            </a:lvl8pPr>
            <a:lvl9pPr marL="4114800" lvl="8" indent="-482600">
              <a:spcBef>
                <a:spcPts val="0"/>
              </a:spcBef>
              <a:spcAft>
                <a:spcPts val="0"/>
              </a:spcAft>
              <a:buSzPts val="4000"/>
              <a:buChar char="■"/>
              <a:defRPr sz="4000" b="1" i="1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accen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accen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Roboto"/>
              <a:buChar char="■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■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96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879271" y="1983506"/>
            <a:ext cx="7498800" cy="27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dirty="0"/>
              <a:t>Effective Online Tool for Mathematics </a:t>
            </a:r>
            <a:r>
              <a:rPr lang="en-US" dirty="0" smtClean="0"/>
              <a:t>Communication</a:t>
            </a:r>
            <a:br>
              <a:rPr lang="en-US" dirty="0" smtClean="0"/>
            </a:b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1" y="165892"/>
            <a:ext cx="2431335" cy="8266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32" y="160606"/>
            <a:ext cx="2275307" cy="831940"/>
          </a:xfrm>
          <a:prstGeom prst="rect">
            <a:avLst/>
          </a:prstGeom>
        </p:spPr>
      </p:pic>
      <p:sp>
        <p:nvSpPr>
          <p:cNvPr id="5" name="Google Shape;140;p13"/>
          <p:cNvSpPr txBox="1">
            <a:spLocks/>
          </p:cNvSpPr>
          <p:nvPr/>
        </p:nvSpPr>
        <p:spPr>
          <a:xfrm>
            <a:off x="2048103" y="4002167"/>
            <a:ext cx="6642201" cy="1242022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00001A">
                <a:alpha val="15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Roboto Slab"/>
              <a:buNone/>
              <a:defRPr sz="5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Sohee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Kang and Sotirios Damouras</a:t>
            </a:r>
          </a:p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Department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of Computer and Mathematical Sciences, University of Toronto Scarborough</a:t>
            </a:r>
          </a:p>
          <a:p>
            <a:r>
              <a:rPr lang="en-US" sz="1800" b="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endParaRPr lang="en-US" sz="2400" b="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2277867" y="697210"/>
            <a:ext cx="3255767" cy="3504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STAB52 </a:t>
            </a:r>
          </a:p>
          <a:p>
            <a:pPr marL="76200" indent="0"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Introduction </a:t>
            </a:r>
            <a:r>
              <a:rPr lang="en-US" sz="2000" b="1" dirty="0">
                <a:solidFill>
                  <a:srgbClr val="002060"/>
                </a:solidFill>
              </a:rPr>
              <a:t>to Probability (n=386</a:t>
            </a:r>
            <a:r>
              <a:rPr lang="en-US" sz="2000" b="1" dirty="0" smtClean="0">
                <a:solidFill>
                  <a:srgbClr val="002060"/>
                </a:solidFill>
              </a:rPr>
              <a:t>)</a:t>
            </a:r>
          </a:p>
          <a:p>
            <a:pPr marL="76200" indent="0">
              <a:buNone/>
            </a:pPr>
            <a:endParaRPr lang="en-US" sz="2000" b="1" dirty="0">
              <a:solidFill>
                <a:srgbClr val="002060"/>
              </a:solidFill>
            </a:endParaRPr>
          </a:p>
          <a:p>
            <a:pPr marL="342900" indent="-342900"/>
            <a:r>
              <a:rPr lang="en-US" sz="2000" dirty="0"/>
              <a:t>Three sections taught by the same instructor </a:t>
            </a:r>
          </a:p>
          <a:p>
            <a:pPr marL="342900" indent="-342900"/>
            <a:r>
              <a:rPr lang="en-US" sz="2000" dirty="0"/>
              <a:t>MC</a:t>
            </a:r>
            <a:r>
              <a:rPr lang="en-US" sz="2000" baseline="30000" dirty="0"/>
              <a:t>2 </a:t>
            </a:r>
            <a:r>
              <a:rPr lang="en-US" sz="2000" dirty="0"/>
              <a:t>was used in weekly in-class group work sessions </a:t>
            </a:r>
            <a:r>
              <a:rPr lang="en-US" sz="2000" dirty="0" smtClean="0"/>
              <a:t>(</a:t>
            </a:r>
            <a:r>
              <a:rPr lang="en-US" sz="2000" dirty="0"/>
              <a:t>2 hours)</a:t>
            </a:r>
          </a:p>
          <a:p>
            <a:pPr marL="342900" indent="-342900"/>
            <a:endParaRPr dirty="0"/>
          </a:p>
        </p:txBody>
      </p: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203874" y="1626750"/>
            <a:ext cx="1522449" cy="1013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/>
              <a:t>MC</a:t>
            </a:r>
            <a:r>
              <a:rPr lang="en-US" baseline="30000" dirty="0"/>
              <a:t>2</a:t>
            </a:r>
            <a:r>
              <a:rPr lang="en-US" dirty="0"/>
              <a:t> Action In Classroom</a:t>
            </a:r>
            <a:br>
              <a:rPr lang="en-US" dirty="0"/>
            </a:br>
            <a:endParaRPr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2"/>
          </p:nvPr>
        </p:nvSpPr>
        <p:spPr>
          <a:xfrm>
            <a:off x="5760454" y="697210"/>
            <a:ext cx="3257421" cy="34863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000" b="1" dirty="0">
                <a:solidFill>
                  <a:srgbClr val="002060"/>
                </a:solidFill>
              </a:rPr>
              <a:t>STAB27 </a:t>
            </a:r>
          </a:p>
          <a:p>
            <a:pPr marL="0" lvl="0" indent="0"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Statistics </a:t>
            </a:r>
            <a:r>
              <a:rPr lang="en-US" sz="2000" b="1" dirty="0">
                <a:solidFill>
                  <a:srgbClr val="002060"/>
                </a:solidFill>
              </a:rPr>
              <a:t>II (n=80</a:t>
            </a:r>
            <a:r>
              <a:rPr lang="en-US" sz="2000" b="1" dirty="0" smtClean="0">
                <a:solidFill>
                  <a:srgbClr val="002060"/>
                </a:solidFill>
              </a:rPr>
              <a:t>)</a:t>
            </a:r>
          </a:p>
          <a:p>
            <a:pPr marL="0" lvl="0" indent="0">
              <a:buNone/>
            </a:pPr>
            <a:endParaRPr lang="en-US" sz="2000" b="1" dirty="0">
              <a:solidFill>
                <a:srgbClr val="002060"/>
              </a:solidFill>
            </a:endParaRPr>
          </a:p>
          <a:p>
            <a:pPr marL="342900" indent="-342900"/>
            <a:r>
              <a:rPr lang="en-US" sz="2000" dirty="0"/>
              <a:t>MC</a:t>
            </a:r>
            <a:r>
              <a:rPr lang="en-US" sz="2000" baseline="30000" dirty="0"/>
              <a:t>2 </a:t>
            </a:r>
            <a:r>
              <a:rPr lang="en-US" sz="2000" dirty="0"/>
              <a:t>was used in weekly in-class group work sessions (1 hour) </a:t>
            </a:r>
            <a:r>
              <a:rPr lang="en-US" sz="2000" dirty="0" smtClean="0"/>
              <a:t> after the midterm </a:t>
            </a:r>
            <a:r>
              <a:rPr lang="en-US" sz="2000" dirty="0"/>
              <a:t>and online office hours before the final exam. </a:t>
            </a:r>
          </a:p>
          <a:p>
            <a:pPr marL="0" lvl="0" indent="0">
              <a:buNone/>
            </a:pP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9834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STAB52 (Introduction to Probability)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522482" y="1058303"/>
            <a:ext cx="620373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Semi-inverted classroom format: each week, two hours of lectures and two hours of work-sheet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During the weeks when MC</a:t>
            </a:r>
            <a:r>
              <a:rPr lang="en-US" sz="2000" baseline="30000" dirty="0"/>
              <a:t>2</a:t>
            </a:r>
            <a:r>
              <a:rPr lang="en-US" sz="2000" dirty="0"/>
              <a:t> was used in any given section, only the instructor answered student questions submitted through the tool, while the TAs provided face-to-face assistance.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Students could post questions anonymously, and their questions and answers were visible to everyone.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5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 Marks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5295" y="627138"/>
            <a:ext cx="7463482" cy="289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Result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23" y="470538"/>
            <a:ext cx="7040587" cy="18565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33664" y="2567690"/>
            <a:ext cx="6353503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 nuisance variables (LECTURE, WS, CGPA) are highly significant.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overall effect (across all sections) of MC2 was not statistically significant, but it differs </a:t>
            </a:r>
            <a:r>
              <a:rPr lang="en-US" sz="1800" dirty="0">
                <a:solidFill>
                  <a:srgbClr val="FF0000"/>
                </a:solidFill>
              </a:rPr>
              <a:t>significantly </a:t>
            </a:r>
            <a:r>
              <a:rPr lang="en-US" sz="1800" dirty="0"/>
              <a:t>across sections at the 5% level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Section </a:t>
            </a:r>
            <a:r>
              <a:rPr lang="en-US" sz="1800" dirty="0"/>
              <a:t>3 (added later) received the greater benefit from MC</a:t>
            </a:r>
            <a:r>
              <a:rPr lang="en-US" sz="1800" baseline="30000" dirty="0"/>
              <a:t>2</a:t>
            </a:r>
            <a:r>
              <a:rPr lang="en-US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3468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</a:t>
            </a:r>
            <a:r>
              <a:rPr lang="en-US" baseline="30000" dirty="0"/>
              <a:t>2</a:t>
            </a:r>
            <a:r>
              <a:rPr lang="en-US" dirty="0"/>
              <a:t> Action In STAB27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2533664" y="2695219"/>
            <a:ext cx="6353503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Define a variable:</a:t>
            </a:r>
          </a:p>
          <a:p>
            <a:r>
              <a:rPr lang="en-US" sz="1800" b="1" dirty="0"/>
              <a:t>Improve = Scale(Final Exam) – Scale(Midterm)</a:t>
            </a:r>
          </a:p>
          <a:p>
            <a:r>
              <a:rPr lang="en-US" sz="1800" b="1" dirty="0"/>
              <a:t>Diff = 1 : (Improve &gt; 0) –  Improved Performance</a:t>
            </a:r>
          </a:p>
          <a:p>
            <a:r>
              <a:rPr lang="en-US" sz="1800" b="1" dirty="0"/>
              <a:t>Diff = 0:  (Improve ≤ 0) – Not Improved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2533664" y="426421"/>
            <a:ext cx="5990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STAB27 Class composition</a:t>
            </a: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 </a:t>
            </a:r>
          </a:p>
          <a:p>
            <a:r>
              <a:rPr lang="en-US" sz="1800" dirty="0"/>
              <a:t>Gender - </a:t>
            </a:r>
            <a:r>
              <a:rPr lang="en-US" sz="1800" b="1" dirty="0"/>
              <a:t>49</a:t>
            </a:r>
            <a:r>
              <a:rPr lang="en-US" sz="1800" dirty="0"/>
              <a:t>% Female, </a:t>
            </a:r>
            <a:r>
              <a:rPr lang="en-US" sz="1800" b="1" dirty="0"/>
              <a:t>46</a:t>
            </a:r>
            <a:r>
              <a:rPr lang="en-US" sz="1800" dirty="0"/>
              <a:t>% Male, and 5% Undefined</a:t>
            </a:r>
          </a:p>
          <a:p>
            <a:r>
              <a:rPr lang="en-US" sz="1800" dirty="0"/>
              <a:t>Legal Status -  </a:t>
            </a:r>
            <a:r>
              <a:rPr lang="en-US" sz="1800" b="1" dirty="0"/>
              <a:t>66</a:t>
            </a:r>
            <a:r>
              <a:rPr lang="en-US" sz="1800" dirty="0"/>
              <a:t>% Domestic and </a:t>
            </a:r>
            <a:r>
              <a:rPr lang="en-US" sz="1800" b="1" dirty="0"/>
              <a:t>34</a:t>
            </a:r>
            <a:r>
              <a:rPr lang="en-US" sz="1800" dirty="0"/>
              <a:t>% International Students.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7077" y="1837819"/>
            <a:ext cx="52315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was used after the midterm – use midterm as a control.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141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</a:t>
            </a:r>
            <a:r>
              <a:rPr lang="en-US" baseline="30000" dirty="0"/>
              <a:t>2</a:t>
            </a:r>
            <a:r>
              <a:rPr lang="en-US" dirty="0"/>
              <a:t> Action In STAB27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Rectangle 5"/>
          <p:cNvSpPr/>
          <p:nvPr/>
        </p:nvSpPr>
        <p:spPr>
          <a:xfrm>
            <a:off x="2533664" y="426421"/>
            <a:ext cx="599089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smtClean="0"/>
              <a:t>MC</a:t>
            </a:r>
            <a:r>
              <a:rPr lang="en-US" sz="1800" baseline="30000" dirty="0" smtClean="0"/>
              <a:t>2 </a:t>
            </a:r>
            <a:r>
              <a:rPr lang="en-US" sz="1800" dirty="0" smtClean="0"/>
              <a:t>contributed to build </a:t>
            </a:r>
            <a:r>
              <a:rPr lang="en-US" sz="1800" dirty="0"/>
              <a:t>more inclusive classroom? – More engagement of Female or International Students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2533664" y="1198769"/>
            <a:ext cx="638560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L</a:t>
            </a:r>
            <a:r>
              <a:rPr lang="en-US" sz="2000" dirty="0" smtClean="0"/>
              <a:t>ogistic regression with the response variable Y: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584171" y="1724896"/>
            <a:ext cx="4474246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Y</a:t>
            </a:r>
            <a:r>
              <a:rPr lang="en-US" sz="2000" b="1" dirty="0" smtClean="0">
                <a:solidFill>
                  <a:schemeClr val="bg1"/>
                </a:solidFill>
              </a:rPr>
              <a:t> = 1 :  Use MC</a:t>
            </a:r>
            <a:r>
              <a:rPr lang="en-US" sz="20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000" b="1" dirty="0" smtClean="0">
                <a:solidFill>
                  <a:schemeClr val="bg1"/>
                </a:solidFill>
              </a:rPr>
              <a:t> at least one time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Y = 0 :  No use of MC</a:t>
            </a:r>
            <a:r>
              <a:rPr lang="en-US" sz="2000" b="1" baseline="30000" dirty="0" smtClean="0">
                <a:solidFill>
                  <a:schemeClr val="bg1"/>
                </a:solidFill>
              </a:rPr>
              <a:t>2</a:t>
            </a:r>
            <a:endParaRPr lang="en-US" sz="2000" b="1" baseline="30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3664" y="2672662"/>
            <a:ext cx="5979715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Estimate Std. Error z value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     0.04676    0.80561   0.058   0.9537  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0.89762    0.53386   1.681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0.0927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GENDERM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-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1.31440    0.56575  -2.323  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0.0202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GENDERU                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0.18227    1.21410   0.150   0.8807  </a:t>
            </a:r>
          </a:p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LEG_STATUSInternational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-0.50350    0.58184  -0.865   0.3868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YEAR_OF_STUDY           -0.13970    0.26034  -0.537   0.5915  </a:t>
            </a:r>
          </a:p>
        </p:txBody>
      </p:sp>
    </p:spTree>
    <p:extLst>
      <p:ext uri="{BB962C8B-B14F-4D97-AF65-F5344CB8AC3E}">
        <p14:creationId xmlns:p14="http://schemas.microsoft.com/office/powerpoint/2010/main" val="358488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</a:t>
            </a:r>
            <a:r>
              <a:rPr lang="en-US" baseline="30000" dirty="0"/>
              <a:t>2</a:t>
            </a:r>
            <a:r>
              <a:rPr lang="en-US" dirty="0"/>
              <a:t> Action In STAB27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2292979" y="532726"/>
            <a:ext cx="6464766" cy="34778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Interpretations: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After we control for other variables, there is a statistically significant (P-value &lt; 0.05) engagement difference between Male and Female.  Females have a higher rate of using MC</a:t>
            </a:r>
            <a:r>
              <a:rPr lang="en-US" sz="2000" baseline="30000" dirty="0" smtClean="0"/>
              <a:t>2 </a:t>
            </a:r>
            <a:r>
              <a:rPr lang="en-US" sz="2000" dirty="0" smtClean="0"/>
              <a:t>compared to Males.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After we control for other variables, there is a marginally significant (P-value &lt; 0.1) engagement difference. </a:t>
            </a:r>
            <a:r>
              <a:rPr lang="en-US" sz="2000" dirty="0"/>
              <a:t>I</a:t>
            </a:r>
            <a:r>
              <a:rPr lang="en-US" sz="2000" dirty="0" smtClean="0"/>
              <a:t>mproved course performance group has a higher rate of using MC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compared to Non-improved Group</a:t>
            </a:r>
          </a:p>
        </p:txBody>
      </p:sp>
    </p:spTree>
    <p:extLst>
      <p:ext uri="{BB962C8B-B14F-4D97-AF65-F5344CB8AC3E}">
        <p14:creationId xmlns:p14="http://schemas.microsoft.com/office/powerpoint/2010/main" val="330943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</a:t>
            </a:r>
            <a:r>
              <a:rPr lang="en-US" baseline="30000" dirty="0"/>
              <a:t>2</a:t>
            </a:r>
            <a:r>
              <a:rPr lang="en-US" dirty="0"/>
              <a:t> Action In Online Office Hours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2292979" y="532726"/>
            <a:ext cx="6464766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Before the final exam, the instructor offered two types of extended office </a:t>
            </a:r>
            <a:r>
              <a:rPr lang="en-US" sz="2000" dirty="0" smtClean="0"/>
              <a:t>hours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251038"/>
              </p:ext>
            </p:extLst>
          </p:nvPr>
        </p:nvGraphicFramePr>
        <p:xfrm>
          <a:off x="2477362" y="1626750"/>
          <a:ext cx="6096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446596019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885399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Type</a:t>
                      </a:r>
                      <a:r>
                        <a:rPr lang="en-US" sz="2000" baseline="0" dirty="0" smtClean="0"/>
                        <a:t> of Office Hours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Number</a:t>
                      </a:r>
                      <a:r>
                        <a:rPr lang="en-US" sz="2000" baseline="0" dirty="0" smtClean="0"/>
                        <a:t> of Students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33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Face-to-Face</a:t>
                      </a:r>
                      <a:r>
                        <a:rPr lang="en-US" sz="2000" baseline="0" dirty="0" smtClean="0"/>
                        <a:t> (3 </a:t>
                      </a:r>
                      <a:r>
                        <a:rPr lang="en-US" sz="2000" baseline="0" dirty="0" err="1" smtClean="0"/>
                        <a:t>hrs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943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Face-to-Face</a:t>
                      </a:r>
                      <a:r>
                        <a:rPr lang="en-US" sz="2000" baseline="0" dirty="0" smtClean="0"/>
                        <a:t> (1 </a:t>
                      </a:r>
                      <a:r>
                        <a:rPr lang="en-US" sz="2000" baseline="0" dirty="0" err="1" smtClean="0"/>
                        <a:t>hr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14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MC2</a:t>
                      </a:r>
                      <a:r>
                        <a:rPr lang="en-US" sz="2000" b="1" baseline="0" dirty="0" smtClean="0"/>
                        <a:t> Office Hour (1 </a:t>
                      </a:r>
                      <a:r>
                        <a:rPr lang="en-US" sz="2000" b="1" baseline="0" dirty="0" err="1" smtClean="0"/>
                        <a:t>hr</a:t>
                      </a:r>
                      <a:r>
                        <a:rPr lang="en-US" sz="2000" b="1" baseline="0" dirty="0" smtClean="0"/>
                        <a:t>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14 (26 logged in)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9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MC2 Office Hour</a:t>
                      </a:r>
                      <a:r>
                        <a:rPr lang="en-US" sz="2000" b="1" baseline="0" dirty="0" smtClean="0"/>
                        <a:t> (1 </a:t>
                      </a:r>
                      <a:r>
                        <a:rPr lang="en-US" sz="2000" b="1" baseline="0" dirty="0" err="1" smtClean="0"/>
                        <a:t>hr</a:t>
                      </a:r>
                      <a:r>
                        <a:rPr lang="en-US" sz="2000" b="1" baseline="0" dirty="0" smtClean="0"/>
                        <a:t>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13 (27 logged in)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842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72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09216" y="368558"/>
            <a:ext cx="7034784" cy="4231184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 smtClean="0"/>
              <a:t>Gozli</a:t>
            </a:r>
            <a:r>
              <a:rPr lang="en-US" sz="1200" dirty="0" smtClean="0"/>
              <a:t> D, Pollanen M, &amp; Reynolds M (2009) The characteristics of writing environments for mathematics: behavioral consequences and implications for software design and usability. Lecture Notes in Artificial Intelligence 5625:310-324.</a:t>
            </a:r>
          </a:p>
          <a:p>
            <a:pPr>
              <a:lnSpc>
                <a:spcPts val="600"/>
              </a:lnSpc>
            </a:pPr>
            <a:endParaRPr lang="en-US" sz="1200" dirty="0" smtClean="0"/>
          </a:p>
          <a:p>
            <a:r>
              <a:rPr lang="en-US" sz="1200" dirty="0" smtClean="0"/>
              <a:t>Hooper, J., Pollanen, M., &amp; </a:t>
            </a:r>
            <a:r>
              <a:rPr lang="en-US" sz="1200" dirty="0" err="1" smtClean="0"/>
              <a:t>Teismann</a:t>
            </a:r>
            <a:r>
              <a:rPr lang="en-US" sz="1200" dirty="0" smtClean="0"/>
              <a:t>, H. (2006). Effective Online Office Hours in the Mathematical Sciences, Journal of Online Learning and Teaching, 2(3), 187-194.</a:t>
            </a:r>
          </a:p>
          <a:p>
            <a:pPr>
              <a:lnSpc>
                <a:spcPts val="600"/>
              </a:lnSpc>
            </a:pPr>
            <a:endParaRPr lang="en-US" sz="1200" dirty="0" smtClean="0"/>
          </a:p>
          <a:p>
            <a:r>
              <a:rPr lang="en-US" sz="1200" dirty="0" err="1" smtClean="0"/>
              <a:t>Helvie</a:t>
            </a:r>
            <a:r>
              <a:rPr lang="en-US" sz="1200" dirty="0" smtClean="0"/>
              <a:t>-Mason, L. (2012). Office Hours: `There's an App for that?!' Student perceptions of faculty channels for out-of-class communication, International Journal of Instructional Technology and Distance Learning, Vol. 9.</a:t>
            </a:r>
          </a:p>
          <a:p>
            <a:pPr>
              <a:lnSpc>
                <a:spcPts val="600"/>
              </a:lnSpc>
            </a:pPr>
            <a:endParaRPr lang="en-US" sz="1200" dirty="0" smtClean="0"/>
          </a:p>
          <a:p>
            <a:r>
              <a:rPr lang="en-US" sz="1200" dirty="0" smtClean="0"/>
              <a:t>Nadler, M.K. &amp; Nadler, L.B. (2000). Out-of-class communications between faculty and students: A faculty </a:t>
            </a:r>
            <a:r>
              <a:rPr lang="fr-FR" sz="1200" dirty="0" smtClean="0"/>
              <a:t>perspective. Communication </a:t>
            </a:r>
            <a:r>
              <a:rPr lang="fr-FR" sz="1200" dirty="0" err="1" smtClean="0"/>
              <a:t>Studies</a:t>
            </a:r>
            <a:r>
              <a:rPr lang="fr-FR" sz="1200" dirty="0" smtClean="0"/>
              <a:t>, 51(2), 176-188.</a:t>
            </a:r>
          </a:p>
          <a:p>
            <a:pPr>
              <a:lnSpc>
                <a:spcPts val="600"/>
              </a:lnSpc>
            </a:pPr>
            <a:endParaRPr lang="en-US" sz="1200" dirty="0" smtClean="0"/>
          </a:p>
          <a:p>
            <a:r>
              <a:rPr lang="en-US" sz="1200" dirty="0" err="1" smtClean="0"/>
              <a:t>Padovini</a:t>
            </a:r>
            <a:r>
              <a:rPr lang="en-US" sz="1200" dirty="0" smtClean="0"/>
              <a:t>, L. &amp; </a:t>
            </a:r>
            <a:r>
              <a:rPr lang="en-US" sz="1200" dirty="0" err="1" smtClean="0"/>
              <a:t>Solmi</a:t>
            </a:r>
            <a:r>
              <a:rPr lang="en-US" sz="1200" dirty="0" smtClean="0"/>
              <a:t>, R. (2004). An Investigation on the Dynamics of Direct- Manipulation Editors for Mathematics. Lecture Notes in Computer Science, 3119, 302-316.</a:t>
            </a:r>
          </a:p>
          <a:p>
            <a:pPr>
              <a:lnSpc>
                <a:spcPts val="600"/>
              </a:lnSpc>
            </a:pPr>
            <a:endParaRPr lang="en-US" sz="1200" dirty="0" smtClean="0"/>
          </a:p>
          <a:p>
            <a:r>
              <a:rPr lang="en-US" sz="1200" dirty="0" smtClean="0"/>
              <a:t>Perry, A.P. (2004). Decreasing math anxiety in college students. College Student Journal, 38.</a:t>
            </a:r>
          </a:p>
          <a:p>
            <a:pPr>
              <a:lnSpc>
                <a:spcPts val="600"/>
              </a:lnSpc>
            </a:pPr>
            <a:endParaRPr lang="en-US" sz="1200" dirty="0" smtClean="0"/>
          </a:p>
          <a:p>
            <a:r>
              <a:rPr lang="en-US" sz="1200" dirty="0" smtClean="0"/>
              <a:t>Pollanen, M. (2006). Interactive Web-Based Mathematics Communication. Journal of Online Mathematics and its Applications, </a:t>
            </a:r>
            <a:r>
              <a:rPr lang="en-US" sz="1200" dirty="0" err="1" smtClean="0"/>
              <a:t>vol</a:t>
            </a:r>
            <a:r>
              <a:rPr lang="en-US" sz="1200" dirty="0" smtClean="0"/>
              <a:t> 6.</a:t>
            </a:r>
          </a:p>
          <a:p>
            <a:pPr>
              <a:lnSpc>
                <a:spcPts val="600"/>
              </a:lnSpc>
            </a:pPr>
            <a:endParaRPr lang="en-US" sz="1200" dirty="0" smtClean="0"/>
          </a:p>
          <a:p>
            <a:r>
              <a:rPr lang="en-US" sz="1200" dirty="0" smtClean="0"/>
              <a:t>Pollanen, M., Wisniewski, T., &amp; Yu, X. (2007), </a:t>
            </a:r>
            <a:r>
              <a:rPr lang="en-US" sz="1200" dirty="0" err="1" smtClean="0"/>
              <a:t>XPress</a:t>
            </a:r>
            <a:r>
              <a:rPr lang="en-US" sz="1200" dirty="0" smtClean="0"/>
              <a:t>: A Novice Interface for the Real-Time Communication of Mathematical Expressions. Proceedings of </a:t>
            </a:r>
            <a:r>
              <a:rPr lang="en-US" sz="1200" dirty="0" err="1" smtClean="0"/>
              <a:t>MathUI</a:t>
            </a:r>
            <a:r>
              <a:rPr lang="en-US" sz="1200" dirty="0" smtClean="0"/>
              <a:t> 2007, Linz, Austria, June 2007</a:t>
            </a:r>
          </a:p>
          <a:p>
            <a:pPr>
              <a:lnSpc>
                <a:spcPts val="600"/>
              </a:lnSpc>
            </a:pPr>
            <a:endParaRPr lang="en-US" sz="1200" dirty="0" smtClean="0"/>
          </a:p>
          <a:p>
            <a:r>
              <a:rPr lang="en-US" sz="1200" dirty="0" smtClean="0"/>
              <a:t>Pollanen, M., Kang, S., Cater, B., Chen, Y., Lee, K. (2017). MC2: Mathematics Classroom Collaborator. Proceedings of the Workshop on Mathematical User Interfaces, Edinburgh, UK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7688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73763"/>
                </a:solidFill>
              </a:rPr>
              <a:t>19</a:t>
            </a:fld>
            <a:endParaRPr>
              <a:solidFill>
                <a:srgbClr val="073763"/>
              </a:solidFill>
            </a:endParaRPr>
          </a:p>
        </p:txBody>
      </p:sp>
      <p:sp>
        <p:nvSpPr>
          <p:cNvPr id="330" name="Google Shape;330;p37"/>
          <p:cNvSpPr txBox="1">
            <a:spLocks noGrp="1"/>
          </p:cNvSpPr>
          <p:nvPr>
            <p:ph type="ctrTitle" idx="4294967295"/>
          </p:nvPr>
        </p:nvSpPr>
        <p:spPr>
          <a:xfrm>
            <a:off x="1859350" y="98974"/>
            <a:ext cx="557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 dirty="0">
                <a:solidFill>
                  <a:schemeClr val="accent3"/>
                </a:solidFill>
              </a:rPr>
              <a:t>THANKS!</a:t>
            </a:r>
            <a:endParaRPr sz="9000" dirty="0">
              <a:solidFill>
                <a:schemeClr val="accent3"/>
              </a:solidFill>
            </a:endParaRPr>
          </a:p>
        </p:txBody>
      </p:sp>
      <p:pic>
        <p:nvPicPr>
          <p:cNvPr id="6" name="Picture 12" descr="Image result for ecampusontario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25" y="4453545"/>
            <a:ext cx="3368675" cy="6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50" y="1365162"/>
            <a:ext cx="3733800" cy="2800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75" y="1392442"/>
            <a:ext cx="1219200" cy="28079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9350" y="416551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Danny Yu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36925" y="418620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Wannie</a:t>
            </a:r>
            <a:r>
              <a:rPr lang="en-US" dirty="0" smtClean="0"/>
              <a:t> Chen, Ryan Lee, Jun Zheng, Daniel Hugh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>
                <a:solidFill>
                  <a:schemeClr val="accent3"/>
                </a:solidFill>
              </a:rPr>
              <a:t>Outline</a:t>
            </a:r>
            <a:endParaRPr sz="3600" dirty="0">
              <a:solidFill>
                <a:schemeClr val="accent3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4294967295"/>
          </p:nvPr>
        </p:nvSpPr>
        <p:spPr>
          <a:xfrm>
            <a:off x="2781420" y="1398824"/>
            <a:ext cx="6421102" cy="25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 smtClean="0"/>
              <a:t>Mathematical </a:t>
            </a:r>
            <a:r>
              <a:rPr lang="en-US" sz="2400" dirty="0"/>
              <a:t>Communication</a:t>
            </a:r>
          </a:p>
          <a:p>
            <a:r>
              <a:rPr lang="en-US" sz="2400" dirty="0"/>
              <a:t>Mathematical Classroom Collaborator (MC2)</a:t>
            </a:r>
          </a:p>
          <a:p>
            <a:r>
              <a:rPr lang="en-US" sz="2400" dirty="0"/>
              <a:t>MC2 Action in Statistics courses</a:t>
            </a:r>
          </a:p>
          <a:p>
            <a:r>
              <a:rPr lang="en-US" sz="2400" dirty="0"/>
              <a:t>Real-time Demonstration</a:t>
            </a:r>
          </a:p>
        </p:txBody>
      </p:sp>
      <p:pic>
        <p:nvPicPr>
          <p:cNvPr id="77" name="Google Shape;77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1491642" y="0"/>
            <a:ext cx="6459980" cy="1331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/>
              <a:t>Why is Mathematical Communication Hard?</a:t>
            </a:r>
            <a:endParaRPr sz="3200"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05" y="1265530"/>
            <a:ext cx="5459199" cy="36412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56262" y="1687916"/>
            <a:ext cx="1668284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It requires a facilitating medium (chalkboard, paper, sand, ...)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Text-Based Expression Entry</a:t>
            </a:r>
            <a:br>
              <a:rPr lang="en-US" dirty="0"/>
            </a:br>
            <a:endParaRPr lang="en-US"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17" y="559676"/>
            <a:ext cx="6171381" cy="34050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/>
          <p:nvPr/>
        </p:nvSpPr>
        <p:spPr>
          <a:xfrm>
            <a:off x="3088025" y="574852"/>
            <a:ext cx="5170079" cy="402496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3304369" y="788589"/>
            <a:ext cx="4737300" cy="3024900"/>
          </a:xfrm>
          <a:prstGeom prst="rect">
            <a:avLst/>
          </a:prstGeom>
          <a:solidFill>
            <a:srgbClr val="073763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Place your screenshot here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5</a:t>
            </a:fld>
            <a:endParaRPr dirty="0">
              <a:solidFill>
                <a:srgbClr val="0B5394"/>
              </a:solidFill>
            </a:endParaRPr>
          </a:p>
        </p:txBody>
      </p:sp>
      <p:sp>
        <p:nvSpPr>
          <p:cNvPr id="323" name="Google Shape;323;p36"/>
          <p:cNvSpPr txBox="1">
            <a:spLocks noGrp="1"/>
          </p:cNvSpPr>
          <p:nvPr>
            <p:ph type="body" idx="4294967295"/>
          </p:nvPr>
        </p:nvSpPr>
        <p:spPr>
          <a:xfrm>
            <a:off x="123450" y="1535439"/>
            <a:ext cx="2659164" cy="32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Montserrat" panose="020B0604020202020204" charset="0"/>
              </a:rPr>
              <a:t>Math </a:t>
            </a:r>
            <a:r>
              <a:rPr lang="en-US" sz="2400" b="1" dirty="0">
                <a:solidFill>
                  <a:schemeClr val="bg1"/>
                </a:solidFill>
                <a:latin typeface="Montserrat" panose="020B0604020202020204" charset="0"/>
              </a:rPr>
              <a:t>Input</a:t>
            </a:r>
            <a:br>
              <a:rPr lang="en-US" sz="2400" b="1" dirty="0">
                <a:solidFill>
                  <a:schemeClr val="bg1"/>
                </a:solidFill>
                <a:latin typeface="Montserrat" panose="020B0604020202020204" charset="0"/>
              </a:rPr>
            </a:br>
            <a:r>
              <a:rPr lang="en-US" sz="1800" b="1" dirty="0" smtClean="0">
                <a:solidFill>
                  <a:schemeClr val="bg1"/>
                </a:solidFill>
                <a:latin typeface="Montserrat" panose="020B0604020202020204" charset="0"/>
              </a:rPr>
              <a:t>Alternative</a:t>
            </a:r>
            <a:r>
              <a:rPr lang="en-US" sz="1800" b="1" dirty="0">
                <a:solidFill>
                  <a:schemeClr val="bg1"/>
                </a:solidFill>
                <a:latin typeface="Montserrat" panose="020B0604020202020204" charset="0"/>
              </a:rPr>
              <a:t>: Structure-Based Expression Input</a:t>
            </a:r>
          </a:p>
          <a:p>
            <a:pPr marL="0" lvl="0" indent="0">
              <a:buNone/>
            </a:pPr>
            <a:endParaRPr sz="1400" dirty="0"/>
          </a:p>
        </p:txBody>
      </p:sp>
      <p:pic>
        <p:nvPicPr>
          <p:cNvPr id="6" name="Google Shape;140;p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69" y="875143"/>
            <a:ext cx="4738419" cy="2851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31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/>
          <p:nvPr/>
        </p:nvSpPr>
        <p:spPr>
          <a:xfrm>
            <a:off x="3088025" y="574852"/>
            <a:ext cx="5170079" cy="402496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3304369" y="788589"/>
            <a:ext cx="4737300" cy="3024900"/>
          </a:xfrm>
          <a:prstGeom prst="rect">
            <a:avLst/>
          </a:prstGeom>
          <a:solidFill>
            <a:srgbClr val="073763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Place your screenshot here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6</a:t>
            </a:fld>
            <a:endParaRPr dirty="0">
              <a:solidFill>
                <a:srgbClr val="0B5394"/>
              </a:solidFill>
            </a:endParaRPr>
          </a:p>
        </p:txBody>
      </p:sp>
      <p:sp>
        <p:nvSpPr>
          <p:cNvPr id="323" name="Google Shape;323;p36"/>
          <p:cNvSpPr txBox="1">
            <a:spLocks noGrp="1"/>
          </p:cNvSpPr>
          <p:nvPr>
            <p:ph type="body" idx="4294967295"/>
          </p:nvPr>
        </p:nvSpPr>
        <p:spPr>
          <a:xfrm>
            <a:off x="-86711" y="1535439"/>
            <a:ext cx="3058747" cy="32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Diagram Editor </a:t>
            </a:r>
            <a:r>
              <a:rPr lang="en-US" sz="2000" b="1" dirty="0" smtClean="0">
                <a:solidFill>
                  <a:schemeClr val="bg1"/>
                </a:solidFill>
                <a:latin typeface="Montserrat" panose="020B0604020202020204" charset="0"/>
              </a:rPr>
              <a:t>Model by Pollanen et al (2014) </a:t>
            </a:r>
            <a:endParaRPr lang="en-US" sz="2000" b="1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marL="0" lvl="0" indent="0"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2" name="xpr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10303" y="879984"/>
            <a:ext cx="4099034" cy="2305707"/>
          </a:xfrm>
          <a:prstGeom prst="rect">
            <a:avLst/>
          </a:prstGeom>
        </p:spPr>
      </p:pic>
      <p:pic>
        <p:nvPicPr>
          <p:cNvPr id="1026" name="Picture 2" descr="http://euclid.trentu.ca/math/marco/images/Marco_Pollane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3043387"/>
            <a:ext cx="1673030" cy="176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00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98346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Mathematics Classroom Collaborator (MC</a:t>
            </a:r>
            <a:r>
              <a:rPr lang="en-US" baseline="30000" dirty="0"/>
              <a:t>2</a:t>
            </a:r>
            <a:r>
              <a:rPr lang="en-US" dirty="0"/>
              <a:t>)</a:t>
            </a:r>
            <a:br>
              <a:rPr lang="en-US" dirty="0"/>
            </a:b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506716" y="474979"/>
            <a:ext cx="62037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MSS10"/>
                <a:ea typeface="+mn-ea"/>
                <a:cs typeface="+mn-cs"/>
              </a:rPr>
              <a:t>Directions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08040"/>
                </a:solidFill>
                <a:effectLst/>
                <a:uLnTx/>
                <a:uFillTx/>
                <a:latin typeface="CMSS10"/>
                <a:ea typeface="+mn-ea"/>
                <a:cs typeface="+mn-cs"/>
              </a:rPr>
              <a:t>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SS10"/>
                <a:ea typeface="+mn-ea"/>
                <a:cs typeface="+mn-cs"/>
              </a:rPr>
              <a:t>A tool allowing for anonymous office hours in quantitative courses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SS10"/>
                <a:ea typeface="+mn-ea"/>
                <a:cs typeface="+mn-cs"/>
              </a:rPr>
              <a:t>A tool allowing students to collaborate with each other in discussions using anonymously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MSS10"/>
                <a:ea typeface="+mn-ea"/>
                <a:cs typeface="+mn-cs"/>
              </a:rPr>
              <a:t>A tool allowing students in class to anonymously send questions to their professor in class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/>
          <p:nvPr/>
        </p:nvSpPr>
        <p:spPr>
          <a:xfrm>
            <a:off x="3067768" y="284077"/>
            <a:ext cx="2360698" cy="4548054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3270539" y="1012462"/>
            <a:ext cx="1589700" cy="2811900"/>
          </a:xfrm>
          <a:prstGeom prst="rect">
            <a:avLst/>
          </a:prstGeom>
          <a:solidFill>
            <a:srgbClr val="073763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Place your screenshot here</a:t>
            </a:r>
            <a:endParaRPr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8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body" idx="4294967295"/>
          </p:nvPr>
        </p:nvSpPr>
        <p:spPr>
          <a:xfrm>
            <a:off x="166925" y="1496025"/>
            <a:ext cx="2378700" cy="32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Mathematics Classroom Collaborator (MC2)</a:t>
            </a:r>
          </a:p>
        </p:txBody>
      </p:sp>
      <p:sp>
        <p:nvSpPr>
          <p:cNvPr id="6" name="Google Shape;304;p34"/>
          <p:cNvSpPr/>
          <p:nvPr/>
        </p:nvSpPr>
        <p:spPr>
          <a:xfrm>
            <a:off x="5648154" y="362905"/>
            <a:ext cx="2337079" cy="4469226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283" y="848579"/>
            <a:ext cx="2014670" cy="3360766"/>
          </a:xfrm>
          <a:prstGeom prst="rect">
            <a:avLst/>
          </a:prstGeom>
        </p:spPr>
      </p:pic>
      <p:pic>
        <p:nvPicPr>
          <p:cNvPr id="8" name="Picture 3" descr="rDAjYSmig3qRq6hJyiNfmMFczsI4ARn9m76k4Kn9iG9AZlAqR-ko2RkhvRaQVx9P9yUiPjdn6wcxd2tsg1gnaDe_APgXHaz2YYVsCAEHUNgPUWOPK8Y2vz0nz9UIx97ldYgZzHH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872" y="961091"/>
            <a:ext cx="2085642" cy="327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24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/>
          <p:nvPr/>
        </p:nvSpPr>
        <p:spPr>
          <a:xfrm>
            <a:off x="3067768" y="284077"/>
            <a:ext cx="2360698" cy="4548054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3270539" y="1012462"/>
            <a:ext cx="1589700" cy="2811900"/>
          </a:xfrm>
          <a:prstGeom prst="rect">
            <a:avLst/>
          </a:prstGeom>
          <a:solidFill>
            <a:srgbClr val="073763">
              <a:alpha val="1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Place your screenshot here</a:t>
            </a:r>
            <a:endParaRPr sz="1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9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body" idx="4294967295"/>
          </p:nvPr>
        </p:nvSpPr>
        <p:spPr>
          <a:xfrm>
            <a:off x="166925" y="1496025"/>
            <a:ext cx="2378700" cy="32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Mathematics Classroom Collaborator (MC2)</a:t>
            </a:r>
          </a:p>
        </p:txBody>
      </p:sp>
      <p:sp>
        <p:nvSpPr>
          <p:cNvPr id="6" name="Google Shape;304;p34"/>
          <p:cNvSpPr/>
          <p:nvPr/>
        </p:nvSpPr>
        <p:spPr>
          <a:xfrm>
            <a:off x="5648154" y="362905"/>
            <a:ext cx="2337079" cy="4469226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13" y="881736"/>
            <a:ext cx="2073970" cy="3352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18" y="943216"/>
            <a:ext cx="1986996" cy="32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2208"/>
      </p:ext>
    </p:extLst>
  </p:cSld>
  <p:clrMapOvr>
    <a:masterClrMapping/>
  </p:clrMapOvr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73763"/>
      </a:dk1>
      <a:lt1>
        <a:srgbClr val="FFFFFF"/>
      </a:lt1>
      <a:dk2>
        <a:srgbClr val="3F4247"/>
      </a:dk2>
      <a:lt2>
        <a:srgbClr val="CFD9E1"/>
      </a:lt2>
      <a:accent1>
        <a:srgbClr val="6FA8DC"/>
      </a:accent1>
      <a:accent2>
        <a:srgbClr val="0B5394"/>
      </a:accent2>
      <a:accent3>
        <a:srgbClr val="9FC5E8"/>
      </a:accent3>
      <a:accent4>
        <a:srgbClr val="CFD9E1"/>
      </a:accent4>
      <a:accent5>
        <a:srgbClr val="A1EFFF"/>
      </a:accent5>
      <a:accent6>
        <a:srgbClr val="5AB1C9"/>
      </a:accent6>
      <a:hlink>
        <a:srgbClr val="0B53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997</Words>
  <Application>Microsoft Office PowerPoint</Application>
  <PresentationFormat>On-screen Show (16:9)</PresentationFormat>
  <Paragraphs>121</Paragraphs>
  <Slides>19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Roboto Slab</vt:lpstr>
      <vt:lpstr>CMSS10</vt:lpstr>
      <vt:lpstr>Montserrat</vt:lpstr>
      <vt:lpstr>Courier New</vt:lpstr>
      <vt:lpstr>Roboto</vt:lpstr>
      <vt:lpstr>Arial</vt:lpstr>
      <vt:lpstr>Aemelia template</vt:lpstr>
      <vt:lpstr>Effective Online Tool for Mathematics Communication </vt:lpstr>
      <vt:lpstr>Outline</vt:lpstr>
      <vt:lpstr>PowerPoint Presentation</vt:lpstr>
      <vt:lpstr>Text-Based Expression Entry </vt:lpstr>
      <vt:lpstr>PowerPoint Presentation</vt:lpstr>
      <vt:lpstr>PowerPoint Presentation</vt:lpstr>
      <vt:lpstr>Mathematics Classroom Collaborator (MC2) </vt:lpstr>
      <vt:lpstr>PowerPoint Presentation</vt:lpstr>
      <vt:lpstr>PowerPoint Presentation</vt:lpstr>
      <vt:lpstr>MC2 Action In Classroom </vt:lpstr>
      <vt:lpstr>STAB52 (Introduction to Probability)</vt:lpstr>
      <vt:lpstr>Worksheet Marks Distribution</vt:lpstr>
      <vt:lpstr>ANOVA Result</vt:lpstr>
      <vt:lpstr>MC2 Action In STAB27 </vt:lpstr>
      <vt:lpstr>MC2 Action In STAB27 </vt:lpstr>
      <vt:lpstr>MC2 Action In STAB27 </vt:lpstr>
      <vt:lpstr>MC2 Action In Online Office Hours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Effective Online Tool for Mathematics Communication</dc:title>
  <dc:creator>Sohee Kang</dc:creator>
  <cp:lastModifiedBy>Sohee Kang</cp:lastModifiedBy>
  <cp:revision>20</cp:revision>
  <dcterms:modified xsi:type="dcterms:W3CDTF">2019-05-23T18:48:07Z</dcterms:modified>
</cp:coreProperties>
</file>